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5765800" cy="4324350"/>
  <p:notesSz cx="5765800" cy="4324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58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340548"/>
            <a:ext cx="4900930" cy="9081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2421636"/>
            <a:ext cx="4036060" cy="1081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994600"/>
            <a:ext cx="2508123" cy="2854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994600"/>
            <a:ext cx="2508123" cy="2854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221087" y="423527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141470" y="423130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319272" y="423130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475618" y="4224959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412450" y="4231309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772318" y="423765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683417" y="4231309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759618" y="42249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030598" y="4224959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954397" y="4231309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030598" y="426305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301577" y="422495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603025" y="425543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575961" y="422894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481104" y="4224959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72565"/>
            <a:ext cx="337502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7357" y="1185442"/>
            <a:ext cx="4766310" cy="1796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4021645"/>
            <a:ext cx="1845056" cy="216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4021645"/>
            <a:ext cx="1326134" cy="216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4021645"/>
            <a:ext cx="1326134" cy="216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500" y="2009775"/>
            <a:ext cx="4016375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35" dirty="0">
                <a:latin typeface="Arial" pitchFamily="34" charset="0"/>
                <a:cs typeface="Arial" pitchFamily="34" charset="0"/>
              </a:rPr>
              <a:t>Introduction</a:t>
            </a:r>
            <a:r>
              <a:rPr sz="14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1400" dirty="0">
                <a:latin typeface="Arial" pitchFamily="34" charset="0"/>
                <a:cs typeface="Arial" pitchFamily="34" charset="0"/>
              </a:rPr>
              <a:t>to</a:t>
            </a:r>
            <a:r>
              <a:rPr sz="14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1400" spc="-40" dirty="0">
                <a:latin typeface="Arial" pitchFamily="34" charset="0"/>
                <a:cs typeface="Arial" pitchFamily="34" charset="0"/>
              </a:rPr>
              <a:t>Databases</a:t>
            </a:r>
            <a:r>
              <a:rPr sz="1400" spc="-30" dirty="0">
                <a:latin typeface="Arial" pitchFamily="34" charset="0"/>
                <a:cs typeface="Arial" pitchFamily="34" charset="0"/>
              </a:rPr>
              <a:t> and </a:t>
            </a:r>
            <a:r>
              <a:rPr sz="1400" spc="-10" dirty="0">
                <a:latin typeface="Arial" pitchFamily="34" charset="0"/>
                <a:cs typeface="Arial" pitchFamily="34" charset="0"/>
              </a:rPr>
              <a:t>Microsoft</a:t>
            </a:r>
            <a:r>
              <a:rPr sz="14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1400" spc="-45" dirty="0">
                <a:latin typeface="Arial" pitchFamily="34" charset="0"/>
                <a:cs typeface="Arial" pitchFamily="34" charset="0"/>
              </a:rPr>
              <a:t>Access</a:t>
            </a:r>
            <a:r>
              <a:rPr sz="14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1400" spc="-20" dirty="0">
                <a:latin typeface="Arial" pitchFamily="34" charset="0"/>
                <a:cs typeface="Arial" pitchFamily="34" charset="0"/>
              </a:rPr>
              <a:t>2016</a:t>
            </a:r>
            <a:endParaRPr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409575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100" y="409575"/>
            <a:ext cx="1091821" cy="731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2700" y="485775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Lesson 1: Log on to access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10191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Primary</a:t>
            </a:r>
            <a:r>
              <a:rPr spc="-50" dirty="0"/>
              <a:t> </a:t>
            </a:r>
            <a:r>
              <a:rPr dirty="0"/>
              <a:t>Key</a:t>
            </a:r>
            <a:r>
              <a:rPr spc="-45" dirty="0"/>
              <a:t> </a:t>
            </a:r>
            <a:r>
              <a:rPr spc="-30" dirty="0"/>
              <a:t>and</a:t>
            </a:r>
            <a:r>
              <a:rPr spc="-45" dirty="0"/>
              <a:t> </a:t>
            </a:r>
            <a:r>
              <a:rPr dirty="0"/>
              <a:t>Data</a:t>
            </a:r>
            <a:r>
              <a:rPr spc="-50" dirty="0"/>
              <a:t> </a:t>
            </a:r>
            <a:r>
              <a:rPr spc="-25" dirty="0"/>
              <a:t>Operations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422297"/>
            <a:ext cx="4910455" cy="12039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2725" marR="30480" indent="-175260">
              <a:lnSpc>
                <a:spcPct val="102600"/>
              </a:lnSpc>
              <a:spcBef>
                <a:spcPts val="55"/>
              </a:spcBef>
              <a:buFont typeface="Cambria"/>
              <a:buChar char="►"/>
              <a:tabLst>
                <a:tab pos="214629" algn="l"/>
              </a:tabLst>
            </a:pPr>
            <a:r>
              <a:rPr sz="1100" spc="-20" dirty="0">
                <a:latin typeface="Tahoma"/>
                <a:cs typeface="Tahoma"/>
              </a:rPr>
              <a:t>Primary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Key:</a:t>
            </a:r>
            <a:r>
              <a:rPr sz="1100" spc="6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Uniquely</a:t>
            </a:r>
            <a:r>
              <a:rPr sz="1100" spc="-30" dirty="0">
                <a:latin typeface="Tahoma"/>
                <a:cs typeface="Tahoma"/>
              </a:rPr>
              <a:t> identifies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each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record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(e.g., </a:t>
            </a:r>
            <a:r>
              <a:rPr sz="1100" spc="-35" dirty="0">
                <a:latin typeface="Tahoma"/>
                <a:cs typeface="Tahoma"/>
              </a:rPr>
              <a:t>House </a:t>
            </a:r>
            <a:r>
              <a:rPr sz="1100" dirty="0">
                <a:latin typeface="Tahoma"/>
                <a:cs typeface="Tahoma"/>
              </a:rPr>
              <a:t>No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Residents </a:t>
            </a:r>
            <a:r>
              <a:rPr sz="1100" spc="-10" dirty="0">
                <a:latin typeface="Tahoma"/>
                <a:cs typeface="Tahoma"/>
              </a:rPr>
              <a:t>table, 	</a:t>
            </a:r>
            <a:r>
              <a:rPr sz="1100" spc="-30" dirty="0">
                <a:latin typeface="Tahoma"/>
                <a:cs typeface="Tahoma"/>
              </a:rPr>
              <a:t>AutoNumber by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default).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Moving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Field: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Click</a:t>
            </a:r>
            <a:r>
              <a:rPr sz="1100" spc="-35" dirty="0">
                <a:latin typeface="Tahoma"/>
                <a:cs typeface="Tahoma"/>
              </a:rPr>
              <a:t> column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header,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drag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new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position.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dirty="0">
                <a:latin typeface="Tahoma"/>
                <a:cs typeface="Tahoma"/>
              </a:rPr>
              <a:t>Editing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Data:</a:t>
            </a:r>
            <a:r>
              <a:rPr sz="1100" spc="5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Pencil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icon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indicates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Edit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25" dirty="0">
                <a:latin typeface="Tahoma"/>
                <a:cs typeface="Tahoma"/>
              </a:rPr>
              <a:t>Sorting: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Arrange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ascending/descending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order.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Filtering:</a:t>
            </a:r>
            <a:r>
              <a:rPr sz="1100" spc="6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Display</a:t>
            </a:r>
            <a:r>
              <a:rPr sz="1100" spc="-30" dirty="0">
                <a:latin typeface="Tahoma"/>
                <a:cs typeface="Tahoma"/>
              </a:rPr>
              <a:t> specific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records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(e.g.,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age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between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35–50).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9429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" dirty="0"/>
              <a:t>Closing</a:t>
            </a:r>
            <a:r>
              <a:rPr spc="-65" dirty="0"/>
              <a:t> </a:t>
            </a:r>
            <a:r>
              <a:rPr spc="-30" dirty="0"/>
              <a:t>and</a:t>
            </a:r>
            <a:r>
              <a:rPr spc="-55" dirty="0"/>
              <a:t> </a:t>
            </a:r>
            <a:r>
              <a:rPr spc="-30" dirty="0"/>
              <a:t>Opening</a:t>
            </a:r>
            <a:r>
              <a:rPr spc="-65" dirty="0"/>
              <a:t> </a:t>
            </a:r>
            <a:r>
              <a:rPr spc="-35" dirty="0"/>
              <a:t>Databases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1259621"/>
            <a:ext cx="4688205" cy="14960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Arial Black"/>
                <a:cs typeface="Arial Black"/>
              </a:rPr>
              <a:t>Closing:</a:t>
            </a:r>
            <a:endParaRPr sz="1100">
              <a:latin typeface="Arial Black"/>
              <a:cs typeface="Arial Black"/>
            </a:endParaRPr>
          </a:p>
          <a:p>
            <a:pPr marL="313055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313055" algn="l"/>
              </a:tabLst>
            </a:pPr>
            <a:r>
              <a:rPr sz="1100" spc="-35" dirty="0">
                <a:latin typeface="Tahoma"/>
                <a:cs typeface="Tahoma"/>
              </a:rPr>
              <a:t>Database:</a:t>
            </a:r>
            <a:r>
              <a:rPr sz="1100" spc="9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File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&gt;</a:t>
            </a:r>
            <a:r>
              <a:rPr sz="1100" spc="-10" dirty="0">
                <a:latin typeface="Tahoma"/>
                <a:cs typeface="Tahoma"/>
              </a:rPr>
              <a:t> Close.</a:t>
            </a:r>
            <a:endParaRPr sz="1100">
              <a:latin typeface="Tahoma"/>
              <a:cs typeface="Tahoma"/>
            </a:endParaRPr>
          </a:p>
          <a:p>
            <a:pPr marL="313055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313055" algn="l"/>
              </a:tabLst>
            </a:pPr>
            <a:r>
              <a:rPr sz="1100" spc="-40" dirty="0">
                <a:latin typeface="Tahoma"/>
                <a:cs typeface="Tahoma"/>
              </a:rPr>
              <a:t>Access:</a:t>
            </a:r>
            <a:r>
              <a:rPr sz="1100" spc="9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Click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Close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button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(top-</a:t>
            </a:r>
            <a:r>
              <a:rPr sz="1100" spc="-20" dirty="0">
                <a:latin typeface="Tahoma"/>
                <a:cs typeface="Tahoma"/>
              </a:rPr>
              <a:t>right) or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Alt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+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F4.</a:t>
            </a:r>
            <a:r>
              <a:rPr sz="1100" spc="10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File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extension:</a:t>
            </a:r>
            <a:r>
              <a:rPr sz="1100" spc="10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.accdb.</a:t>
            </a:r>
            <a:endParaRPr sz="11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Arial Black"/>
                <a:cs typeface="Arial Black"/>
              </a:rPr>
              <a:t>Opening:</a:t>
            </a:r>
            <a:endParaRPr sz="1100">
              <a:latin typeface="Arial Black"/>
              <a:cs typeface="Arial Black"/>
            </a:endParaRPr>
          </a:p>
          <a:p>
            <a:pPr marL="314960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314960" algn="l"/>
              </a:tabLst>
            </a:pPr>
            <a:r>
              <a:rPr sz="1100" dirty="0">
                <a:latin typeface="Tahoma"/>
                <a:cs typeface="Tahoma"/>
              </a:rPr>
              <a:t>File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&gt;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Open.</a:t>
            </a:r>
            <a:endParaRPr sz="1100">
              <a:latin typeface="Tahoma"/>
              <a:cs typeface="Tahoma"/>
            </a:endParaRPr>
          </a:p>
          <a:p>
            <a:pPr marL="314960" indent="-177165">
              <a:lnSpc>
                <a:spcPct val="100000"/>
              </a:lnSpc>
              <a:spcBef>
                <a:spcPts val="334"/>
              </a:spcBef>
              <a:buClr>
                <a:srgbClr val="3333B2"/>
              </a:buClr>
              <a:buAutoNum type="arabicPeriod"/>
              <a:tabLst>
                <a:tab pos="314960" algn="l"/>
              </a:tabLst>
            </a:pPr>
            <a:r>
              <a:rPr sz="1100" spc="-25" dirty="0">
                <a:latin typeface="Tahoma"/>
                <a:cs typeface="Tahoma"/>
              </a:rPr>
              <a:t>Select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from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Recent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list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Browse.</a:t>
            </a:r>
            <a:endParaRPr sz="1100">
              <a:latin typeface="Tahoma"/>
              <a:cs typeface="Tahoma"/>
            </a:endParaRPr>
          </a:p>
          <a:p>
            <a:pPr marL="314960" indent="-177165">
              <a:lnSpc>
                <a:spcPct val="100000"/>
              </a:lnSpc>
              <a:spcBef>
                <a:spcPts val="330"/>
              </a:spcBef>
              <a:buClr>
                <a:srgbClr val="3333B2"/>
              </a:buClr>
              <a:buAutoNum type="arabicPeriod"/>
              <a:tabLst>
                <a:tab pos="314960" algn="l"/>
              </a:tabLst>
            </a:pPr>
            <a:r>
              <a:rPr sz="1100" spc="-10" dirty="0">
                <a:latin typeface="Tahoma"/>
                <a:cs typeface="Tahoma"/>
              </a:rPr>
              <a:t>Locate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open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.accdb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file.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11715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Key</a:t>
            </a:r>
            <a:r>
              <a:rPr spc="-30" dirty="0"/>
              <a:t> </a:t>
            </a:r>
            <a:r>
              <a:rPr spc="-75" dirty="0"/>
              <a:t>Takeaways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461196"/>
            <a:ext cx="5016500" cy="10756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13360" indent="-175260">
              <a:lnSpc>
                <a:spcPct val="100000"/>
              </a:lnSpc>
              <a:spcBef>
                <a:spcPts val="4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40" dirty="0">
                <a:latin typeface="Tahoma"/>
                <a:cs typeface="Tahoma"/>
              </a:rPr>
              <a:t>Databases </a:t>
            </a:r>
            <a:r>
              <a:rPr sz="1100" spc="-45" dirty="0">
                <a:latin typeface="Tahoma"/>
                <a:cs typeface="Tahoma"/>
              </a:rPr>
              <a:t>organize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efficient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storage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 </a:t>
            </a:r>
            <a:r>
              <a:rPr sz="1100" spc="-10" dirty="0">
                <a:latin typeface="Tahoma"/>
                <a:cs typeface="Tahoma"/>
              </a:rPr>
              <a:t>retrieval.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dirty="0">
                <a:latin typeface="Tahoma"/>
                <a:cs typeface="Tahoma"/>
              </a:rPr>
              <a:t>DBMS </a:t>
            </a:r>
            <a:r>
              <a:rPr sz="1100" spc="-65" dirty="0">
                <a:latin typeface="Tahoma"/>
                <a:cs typeface="Tahoma"/>
              </a:rPr>
              <a:t>enhances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management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security,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integrity,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sharing.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50" dirty="0">
                <a:latin typeface="Tahoma"/>
                <a:cs typeface="Tahoma"/>
              </a:rPr>
              <a:t>Access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2016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powerful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RDBMS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for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creating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and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managing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relational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databases.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dirty="0">
                <a:latin typeface="Tahoma"/>
                <a:cs typeface="Tahoma"/>
              </a:rPr>
              <a:t>Key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operations: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Create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tables, </a:t>
            </a:r>
            <a:r>
              <a:rPr sz="1100" spc="-40" dirty="0">
                <a:latin typeface="Tahoma"/>
                <a:cs typeface="Tahoma"/>
              </a:rPr>
              <a:t>add</a:t>
            </a:r>
            <a:r>
              <a:rPr sz="1100" spc="-35" dirty="0">
                <a:latin typeface="Tahoma"/>
                <a:cs typeface="Tahoma"/>
              </a:rPr>
              <a:t> fields,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sort,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filter,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manage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data.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Practice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with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hands-</a:t>
            </a:r>
            <a:r>
              <a:rPr sz="1100" spc="-20" dirty="0">
                <a:latin typeface="Tahoma"/>
                <a:cs typeface="Tahoma"/>
              </a:rPr>
              <a:t>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activities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master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Access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2016.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11715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30" dirty="0"/>
              <a:t>Discussion</a:t>
            </a:r>
            <a:r>
              <a:rPr spc="-60" dirty="0"/>
              <a:t> </a:t>
            </a:r>
            <a:r>
              <a:rPr spc="-30" dirty="0"/>
              <a:t>and</a:t>
            </a:r>
            <a:r>
              <a:rPr spc="-60" dirty="0"/>
              <a:t> </a:t>
            </a:r>
            <a:r>
              <a:rPr spc="55" dirty="0"/>
              <a:t>Q&amp;A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593404"/>
            <a:ext cx="4820285" cy="784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2725" marR="30480" indent="-175260">
              <a:lnSpc>
                <a:spcPct val="102600"/>
              </a:lnSpc>
              <a:spcBef>
                <a:spcPts val="55"/>
              </a:spcBef>
              <a:buFont typeface="Cambria"/>
              <a:buChar char="►"/>
              <a:tabLst>
                <a:tab pos="214629" algn="l"/>
              </a:tabLst>
            </a:pPr>
            <a:r>
              <a:rPr sz="1100" spc="-125" dirty="0">
                <a:latin typeface="Arial Black"/>
                <a:cs typeface="Arial Black"/>
              </a:rPr>
              <a:t>Group</a:t>
            </a:r>
            <a:r>
              <a:rPr sz="1100" spc="30" dirty="0">
                <a:latin typeface="Arial Black"/>
                <a:cs typeface="Arial Black"/>
              </a:rPr>
              <a:t> </a:t>
            </a:r>
            <a:r>
              <a:rPr sz="1100" spc="-150" dirty="0">
                <a:latin typeface="Arial Black"/>
                <a:cs typeface="Arial Black"/>
              </a:rPr>
              <a:t>Discussion</a:t>
            </a:r>
            <a:r>
              <a:rPr sz="1100" spc="30" dirty="0">
                <a:latin typeface="Arial Black"/>
                <a:cs typeface="Arial Black"/>
              </a:rPr>
              <a:t> </a:t>
            </a:r>
            <a:r>
              <a:rPr sz="1100" spc="-110" dirty="0">
                <a:latin typeface="Arial Black"/>
                <a:cs typeface="Arial Black"/>
              </a:rPr>
              <a:t>Topic:</a:t>
            </a:r>
            <a:r>
              <a:rPr sz="1100" spc="15" dirty="0">
                <a:latin typeface="Arial Black"/>
                <a:cs typeface="Arial Black"/>
              </a:rPr>
              <a:t> </a:t>
            </a:r>
            <a:r>
              <a:rPr sz="1100" dirty="0">
                <a:latin typeface="Tahoma"/>
                <a:cs typeface="Tahoma"/>
              </a:rPr>
              <a:t>Why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relational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database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more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advanced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than </a:t>
            </a:r>
            <a:r>
              <a:rPr sz="1100" spc="-50" dirty="0">
                <a:latin typeface="Tahoma"/>
                <a:cs typeface="Tahoma"/>
              </a:rPr>
              <a:t>a 	</a:t>
            </a:r>
            <a:r>
              <a:rPr sz="1100" dirty="0">
                <a:latin typeface="Tahoma"/>
                <a:cs typeface="Tahoma"/>
              </a:rPr>
              <a:t>flat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file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database?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50" dirty="0">
                <a:latin typeface="Tahoma"/>
                <a:cs typeface="Tahoma"/>
              </a:rPr>
              <a:t>Share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your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thoughts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on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importance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databases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real-</a:t>
            </a:r>
            <a:r>
              <a:rPr sz="1100" spc="-10" dirty="0">
                <a:latin typeface="Tahoma"/>
                <a:cs typeface="Tahoma"/>
              </a:rPr>
              <a:t>life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applications.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dirty="0">
                <a:latin typeface="Tahoma"/>
                <a:cs typeface="Tahoma"/>
              </a:rPr>
              <a:t>Any </a:t>
            </a:r>
            <a:r>
              <a:rPr sz="1100" spc="-40" dirty="0">
                <a:latin typeface="Tahoma"/>
                <a:cs typeface="Tahoma"/>
              </a:rPr>
              <a:t>questions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about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Access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2016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DBMS </a:t>
            </a:r>
            <a:r>
              <a:rPr sz="1100" spc="-10" dirty="0">
                <a:latin typeface="Tahoma"/>
                <a:cs typeface="Tahoma"/>
              </a:rPr>
              <a:t>concepts?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9429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What</a:t>
            </a:r>
            <a:r>
              <a:rPr spc="-45" dirty="0"/>
              <a:t> </a:t>
            </a:r>
            <a:r>
              <a:rPr dirty="0"/>
              <a:t>is</a:t>
            </a:r>
            <a:r>
              <a:rPr spc="-35" dirty="0"/>
              <a:t> </a:t>
            </a:r>
            <a:r>
              <a:rPr dirty="0"/>
              <a:t>a</a:t>
            </a:r>
            <a:r>
              <a:rPr spc="-35" dirty="0"/>
              <a:t> Database?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359216"/>
            <a:ext cx="4883785" cy="13938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2725" marR="30480" indent="-175260">
              <a:lnSpc>
                <a:spcPct val="102699"/>
              </a:lnSpc>
              <a:spcBef>
                <a:spcPts val="55"/>
              </a:spcBef>
              <a:buFont typeface="Cambria"/>
              <a:buChar char="►"/>
              <a:tabLst>
                <a:tab pos="214629" algn="l"/>
              </a:tabLst>
            </a:pPr>
            <a:r>
              <a:rPr sz="1100" spc="55" dirty="0">
                <a:latin typeface="Tahoma"/>
                <a:cs typeface="Tahoma"/>
              </a:rPr>
              <a:t>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database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collection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organized</a:t>
            </a:r>
            <a:r>
              <a:rPr sz="1100" spc="-20" dirty="0">
                <a:latin typeface="Tahoma"/>
                <a:cs typeface="Tahoma"/>
              </a:rPr>
              <a:t> data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information,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similar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how</a:t>
            </a:r>
            <a:r>
              <a:rPr sz="1100" spc="-25" dirty="0">
                <a:latin typeface="Tahoma"/>
                <a:cs typeface="Tahoma"/>
              </a:rPr>
              <a:t> our 	</a:t>
            </a:r>
            <a:r>
              <a:rPr sz="1100" spc="-40" dirty="0">
                <a:latin typeface="Tahoma"/>
                <a:cs typeface="Tahoma"/>
              </a:rPr>
              <a:t>brain </a:t>
            </a:r>
            <a:r>
              <a:rPr sz="1100" spc="-45" dirty="0">
                <a:latin typeface="Tahoma"/>
                <a:cs typeface="Tahoma"/>
              </a:rPr>
              <a:t>stores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information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routine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tasks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(e.g.,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locating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books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clothes).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35" dirty="0">
                <a:latin typeface="Tahoma"/>
                <a:cs typeface="Tahoma"/>
              </a:rPr>
              <a:t>Used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everywhere: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grocery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stores,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schools,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banks,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companies,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websites.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170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Examples:</a:t>
            </a:r>
            <a:endParaRPr sz="1100">
              <a:latin typeface="Tahoma"/>
              <a:cs typeface="Tahoma"/>
            </a:endParaRPr>
          </a:p>
          <a:p>
            <a:pPr marL="492759" lvl="1" indent="-168275">
              <a:lnSpc>
                <a:spcPts val="1200"/>
              </a:lnSpc>
              <a:spcBef>
                <a:spcPts val="175"/>
              </a:spcBef>
              <a:buFont typeface="Cambria"/>
              <a:buChar char="►"/>
              <a:tabLst>
                <a:tab pos="492759" algn="l"/>
              </a:tabLst>
            </a:pPr>
            <a:r>
              <a:rPr sz="1000" spc="-40" dirty="0">
                <a:latin typeface="Tahoma"/>
                <a:cs typeface="Tahoma"/>
              </a:rPr>
              <a:t>Employee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details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company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195"/>
              </a:lnSpc>
              <a:buFont typeface="Cambria"/>
              <a:buChar char="►"/>
              <a:tabLst>
                <a:tab pos="492759" algn="l"/>
              </a:tabLst>
            </a:pPr>
            <a:r>
              <a:rPr sz="1000" spc="-25" dirty="0">
                <a:latin typeface="Tahoma"/>
                <a:cs typeface="Tahoma"/>
              </a:rPr>
              <a:t>Student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records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10" dirty="0">
                <a:latin typeface="Tahoma"/>
                <a:cs typeface="Tahoma"/>
              </a:rPr>
              <a:t> school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195"/>
              </a:lnSpc>
              <a:buFont typeface="Cambria"/>
              <a:buChar char="►"/>
              <a:tabLst>
                <a:tab pos="492759" algn="l"/>
              </a:tabLst>
            </a:pPr>
            <a:r>
              <a:rPr sz="1000" dirty="0">
                <a:latin typeface="Tahoma"/>
                <a:cs typeface="Tahoma"/>
              </a:rPr>
              <a:t>Product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store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200"/>
              </a:lnSpc>
              <a:buFont typeface="Cambria"/>
              <a:buChar char="►"/>
              <a:tabLst>
                <a:tab pos="492759" algn="l"/>
              </a:tabLst>
            </a:pPr>
            <a:r>
              <a:rPr sz="1000" spc="-10" dirty="0">
                <a:latin typeface="Tahoma"/>
                <a:cs typeface="Tahoma"/>
              </a:rPr>
              <a:t>Account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holder </a:t>
            </a:r>
            <a:r>
              <a:rPr sz="1000" spc="-20" dirty="0">
                <a:latin typeface="Tahoma"/>
                <a:cs typeface="Tahoma"/>
              </a:rPr>
              <a:t>details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bank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10953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35" dirty="0"/>
              <a:t>Database</a:t>
            </a:r>
            <a:r>
              <a:rPr spc="-55" dirty="0"/>
              <a:t> </a:t>
            </a:r>
            <a:r>
              <a:rPr spc="-45" dirty="0"/>
              <a:t>Management</a:t>
            </a:r>
            <a:r>
              <a:rPr spc="-55" dirty="0"/>
              <a:t> </a:t>
            </a:r>
            <a:r>
              <a:rPr spc="-35" dirty="0"/>
              <a:t>System</a:t>
            </a:r>
            <a:r>
              <a:rPr spc="-50" dirty="0"/>
              <a:t> </a:t>
            </a:r>
            <a:r>
              <a:rPr spc="-10" dirty="0"/>
              <a:t>(DBMS)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354414"/>
            <a:ext cx="5013960" cy="133921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213360" indent="-175260">
              <a:lnSpc>
                <a:spcPct val="100000"/>
              </a:lnSpc>
              <a:spcBef>
                <a:spcPts val="27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55" dirty="0">
                <a:latin typeface="Tahoma"/>
                <a:cs typeface="Tahoma"/>
              </a:rPr>
              <a:t>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DBMS is </a:t>
            </a:r>
            <a:r>
              <a:rPr sz="1100" spc="-55" dirty="0">
                <a:latin typeface="Tahoma"/>
                <a:cs typeface="Tahoma"/>
              </a:rPr>
              <a:t>software</a:t>
            </a:r>
            <a:r>
              <a:rPr sz="1100" dirty="0">
                <a:latin typeface="Tahoma"/>
                <a:cs typeface="Tahoma"/>
              </a:rPr>
              <a:t> to </a:t>
            </a:r>
            <a:r>
              <a:rPr sz="1100" spc="-40" dirty="0">
                <a:latin typeface="Tahoma"/>
                <a:cs typeface="Tahoma"/>
              </a:rPr>
              <a:t>create,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store,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organize,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manipulate,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retrieve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data.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17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25" dirty="0">
                <a:latin typeface="Tahoma"/>
                <a:cs typeface="Tahoma"/>
              </a:rPr>
              <a:t>Benefits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DBMS:</a:t>
            </a:r>
            <a:endParaRPr sz="1100">
              <a:latin typeface="Tahoma"/>
              <a:cs typeface="Tahoma"/>
            </a:endParaRPr>
          </a:p>
          <a:p>
            <a:pPr marL="492125" marR="30480" lvl="1" indent="-168275">
              <a:lnSpc>
                <a:spcPct val="100000"/>
              </a:lnSpc>
              <a:spcBef>
                <a:spcPts val="175"/>
              </a:spcBef>
              <a:buFont typeface="Cambria"/>
              <a:buChar char="►"/>
              <a:tabLst>
                <a:tab pos="492125" algn="l"/>
              </a:tabLst>
            </a:pPr>
            <a:r>
              <a:rPr sz="1000" spc="-20" dirty="0">
                <a:latin typeface="Tahoma"/>
                <a:cs typeface="Tahoma"/>
              </a:rPr>
              <a:t>Eliminates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Duplication:</a:t>
            </a:r>
            <a:r>
              <a:rPr sz="1000" spc="7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Centralizes</a:t>
            </a:r>
            <a:r>
              <a:rPr sz="1000" spc="-20" dirty="0">
                <a:latin typeface="Tahoma"/>
                <a:cs typeface="Tahoma"/>
              </a:rPr>
              <a:t> data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reduce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redundancy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(e.g.,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single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employee database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instead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multiple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files).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190"/>
              </a:lnSpc>
              <a:buFont typeface="Cambria"/>
              <a:buChar char="►"/>
              <a:tabLst>
                <a:tab pos="492759" algn="l"/>
              </a:tabLst>
            </a:pPr>
            <a:r>
              <a:rPr sz="1000" spc="-50" dirty="0">
                <a:latin typeface="Tahoma"/>
                <a:cs typeface="Tahoma"/>
              </a:rPr>
              <a:t>User-</a:t>
            </a:r>
            <a:r>
              <a:rPr sz="1000" spc="-25" dirty="0">
                <a:latin typeface="Tahoma"/>
                <a:cs typeface="Tahoma"/>
              </a:rPr>
              <a:t>friendly:</a:t>
            </a:r>
            <a:r>
              <a:rPr sz="1000" spc="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Enables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quick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data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retrieval.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195"/>
              </a:lnSpc>
              <a:buFont typeface="Cambria"/>
              <a:buChar char="►"/>
              <a:tabLst>
                <a:tab pos="492759" algn="l"/>
              </a:tabLst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Sharing:</a:t>
            </a:r>
            <a:r>
              <a:rPr sz="1000" spc="8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Allows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multiple </a:t>
            </a:r>
            <a:r>
              <a:rPr sz="1000" spc="-60" dirty="0">
                <a:latin typeface="Tahoma"/>
                <a:cs typeface="Tahoma"/>
              </a:rPr>
              <a:t>users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access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centralized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data.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195"/>
              </a:lnSpc>
              <a:buFont typeface="Cambria"/>
              <a:buChar char="►"/>
              <a:tabLst>
                <a:tab pos="492759" algn="l"/>
              </a:tabLst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25" dirty="0">
                <a:latin typeface="Tahoma"/>
                <a:cs typeface="Tahoma"/>
              </a:rPr>
              <a:t> Security: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Restricts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access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authorized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users.</a:t>
            </a:r>
            <a:endParaRPr sz="1000">
              <a:latin typeface="Tahoma"/>
              <a:cs typeface="Tahoma"/>
            </a:endParaRPr>
          </a:p>
          <a:p>
            <a:pPr marL="492759" lvl="1" indent="-168275">
              <a:lnSpc>
                <a:spcPts val="1200"/>
              </a:lnSpc>
              <a:buFont typeface="Cambria"/>
              <a:buChar char="►"/>
              <a:tabLst>
                <a:tab pos="492759" algn="l"/>
              </a:tabLst>
            </a:pPr>
            <a:r>
              <a:rPr sz="1000" dirty="0">
                <a:latin typeface="Tahoma"/>
                <a:cs typeface="Tahoma"/>
              </a:rPr>
              <a:t>Data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Integrity:</a:t>
            </a:r>
            <a:r>
              <a:rPr sz="1000" spc="7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Enforces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standards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(e.g., </a:t>
            </a:r>
            <a:r>
              <a:rPr sz="1000" spc="-45" dirty="0">
                <a:latin typeface="Tahoma"/>
                <a:cs typeface="Tahoma"/>
              </a:rPr>
              <a:t>salary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range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of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5,000–25,000).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10953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" dirty="0"/>
              <a:t>Relational</a:t>
            </a:r>
            <a:r>
              <a:rPr spc="-30" dirty="0"/>
              <a:t> </a:t>
            </a:r>
            <a:r>
              <a:rPr spc="70" dirty="0"/>
              <a:t>DBMS</a:t>
            </a:r>
            <a:r>
              <a:rPr spc="-25" dirty="0"/>
              <a:t> </a:t>
            </a:r>
            <a:r>
              <a:rPr spc="-30" dirty="0"/>
              <a:t>and</a:t>
            </a:r>
            <a:r>
              <a:rPr spc="-25" dirty="0"/>
              <a:t> </a:t>
            </a:r>
            <a:r>
              <a:rPr spc="-10" dirty="0"/>
              <a:t>Microsoft</a:t>
            </a:r>
            <a:r>
              <a:rPr spc="-30" dirty="0"/>
              <a:t> </a:t>
            </a:r>
            <a:r>
              <a:rPr spc="-40" dirty="0"/>
              <a:t>Access</a:t>
            </a:r>
            <a:r>
              <a:rPr spc="-30" dirty="0"/>
              <a:t> </a:t>
            </a:r>
            <a:r>
              <a:rPr spc="-20" dirty="0"/>
              <a:t>2016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509381"/>
            <a:ext cx="4977130" cy="9944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2725" marR="30480" indent="-175260">
              <a:lnSpc>
                <a:spcPct val="102699"/>
              </a:lnSpc>
              <a:spcBef>
                <a:spcPts val="55"/>
              </a:spcBef>
              <a:buFont typeface="Cambria"/>
              <a:buChar char="►"/>
              <a:tabLst>
                <a:tab pos="214629" algn="l"/>
              </a:tabLst>
            </a:pPr>
            <a:r>
              <a:rPr sz="1100" spc="55" dirty="0">
                <a:latin typeface="Tahoma"/>
                <a:cs typeface="Tahoma"/>
              </a:rPr>
              <a:t>A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Relational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DBMS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(RDBMS)</a:t>
            </a:r>
            <a:r>
              <a:rPr sz="1100" spc="4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recognizes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relationships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between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tables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using 	</a:t>
            </a:r>
            <a:r>
              <a:rPr sz="1100" spc="-60" dirty="0">
                <a:latin typeface="Tahoma"/>
                <a:cs typeface="Tahoma"/>
              </a:rPr>
              <a:t>common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fields.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Microsoft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Access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2016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is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an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RDBMS,</a:t>
            </a:r>
            <a:r>
              <a:rPr sz="1100" spc="-20" dirty="0">
                <a:latin typeface="Tahoma"/>
                <a:cs typeface="Tahoma"/>
              </a:rPr>
              <a:t> part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Microsoft</a:t>
            </a:r>
            <a:r>
              <a:rPr sz="1100" spc="-20" dirty="0">
                <a:latin typeface="Tahoma"/>
                <a:cs typeface="Tahoma"/>
              </a:rPr>
              <a:t> Office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suite.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10" dirty="0">
                <a:latin typeface="Tahoma"/>
                <a:cs typeface="Tahoma"/>
              </a:rPr>
              <a:t>Other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RDBMS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examples: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MySQL,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Oracle,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Sybase,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Microsoft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SQL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Server.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45" dirty="0">
                <a:latin typeface="Tahoma"/>
                <a:cs typeface="Tahoma"/>
              </a:rPr>
              <a:t>Access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2016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organizes</a:t>
            </a:r>
            <a:r>
              <a:rPr sz="1100" spc="-20" dirty="0">
                <a:latin typeface="Tahoma"/>
                <a:cs typeface="Tahoma"/>
              </a:rPr>
              <a:t> data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tables,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queries,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forms,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reports.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00" y="1171575"/>
            <a:ext cx="24612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Key</a:t>
            </a:r>
            <a:r>
              <a:rPr spc="-50" dirty="0"/>
              <a:t> </a:t>
            </a:r>
            <a:r>
              <a:rPr spc="-35" dirty="0"/>
              <a:t>Components</a:t>
            </a:r>
            <a:r>
              <a:rPr spc="-4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spc="-40" dirty="0"/>
              <a:t>Access</a:t>
            </a:r>
            <a:r>
              <a:rPr spc="-50" dirty="0"/>
              <a:t> </a:t>
            </a:r>
            <a:r>
              <a:rPr spc="-25" dirty="0"/>
              <a:t>2016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57" y="1534437"/>
            <a:ext cx="3620770" cy="8661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13360" indent="-175260">
              <a:lnSpc>
                <a:spcPct val="100000"/>
              </a:lnSpc>
              <a:spcBef>
                <a:spcPts val="4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35" dirty="0">
                <a:latin typeface="Tahoma"/>
                <a:cs typeface="Tahoma"/>
              </a:rPr>
              <a:t>Tables:</a:t>
            </a:r>
            <a:r>
              <a:rPr sz="1100" spc="4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Store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rows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 </a:t>
            </a:r>
            <a:r>
              <a:rPr sz="1100" spc="-10" dirty="0">
                <a:latin typeface="Tahoma"/>
                <a:cs typeface="Tahoma"/>
              </a:rPr>
              <a:t>columns.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40" dirty="0">
                <a:latin typeface="Tahoma"/>
                <a:cs typeface="Tahoma"/>
              </a:rPr>
              <a:t>Queries:</a:t>
            </a:r>
            <a:r>
              <a:rPr sz="1100" spc="5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Retrieve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manipulate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based</a:t>
            </a:r>
            <a:r>
              <a:rPr sz="1100" spc="-20" dirty="0">
                <a:latin typeface="Tahoma"/>
                <a:cs typeface="Tahoma"/>
              </a:rPr>
              <a:t> on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conditions.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35" dirty="0">
                <a:latin typeface="Tahoma"/>
                <a:cs typeface="Tahoma"/>
              </a:rPr>
              <a:t>Forms: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Facilitate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entry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and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display.</a:t>
            </a:r>
            <a:endParaRPr sz="1100">
              <a:latin typeface="Tahoma"/>
              <a:cs typeface="Tahoma"/>
            </a:endParaRPr>
          </a:p>
          <a:p>
            <a:pPr marL="2133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213360" algn="l"/>
              </a:tabLst>
            </a:pPr>
            <a:r>
              <a:rPr sz="1100" spc="-35" dirty="0">
                <a:latin typeface="Tahoma"/>
                <a:cs typeface="Tahoma"/>
              </a:rPr>
              <a:t>Reports:</a:t>
            </a:r>
            <a:r>
              <a:rPr sz="1100" spc="6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Display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printable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format.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00" y="10953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45" dirty="0"/>
              <a:t>Access</a:t>
            </a:r>
            <a:r>
              <a:rPr spc="-25" dirty="0"/>
              <a:t> </a:t>
            </a:r>
            <a:r>
              <a:rPr spc="-50" dirty="0"/>
              <a:t>2016</a:t>
            </a:r>
            <a:r>
              <a:rPr spc="-30" dirty="0"/>
              <a:t> </a:t>
            </a:r>
            <a:r>
              <a:rPr spc="-50" dirty="0"/>
              <a:t>Interface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36218" rIns="0" bIns="0" rtlCol="0">
            <a:spAutoFit/>
          </a:bodyPr>
          <a:lstStyle/>
          <a:p>
            <a:pPr marL="187960" indent="-175260">
              <a:lnSpc>
                <a:spcPct val="100000"/>
              </a:lnSpc>
              <a:spcBef>
                <a:spcPts val="434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spc="-25" dirty="0"/>
              <a:t>Ribbon:</a:t>
            </a:r>
            <a:r>
              <a:rPr sz="1100" spc="40" dirty="0"/>
              <a:t> </a:t>
            </a:r>
            <a:r>
              <a:rPr sz="1100" spc="-20" dirty="0"/>
              <a:t>Contains</a:t>
            </a:r>
            <a:r>
              <a:rPr sz="1100" spc="-40" dirty="0"/>
              <a:t> </a:t>
            </a:r>
            <a:r>
              <a:rPr sz="1100" spc="-20" dirty="0"/>
              <a:t>tabs</a:t>
            </a:r>
            <a:r>
              <a:rPr sz="1100" spc="-45" dirty="0"/>
              <a:t> </a:t>
            </a:r>
            <a:r>
              <a:rPr sz="1100" spc="-40" dirty="0"/>
              <a:t>(e.g., </a:t>
            </a:r>
            <a:r>
              <a:rPr sz="1100" dirty="0"/>
              <a:t>File,</a:t>
            </a:r>
            <a:r>
              <a:rPr sz="1100" spc="-45" dirty="0"/>
              <a:t> </a:t>
            </a:r>
            <a:r>
              <a:rPr sz="1100" spc="-30" dirty="0"/>
              <a:t>Home)</a:t>
            </a:r>
            <a:r>
              <a:rPr sz="1100" spc="-45" dirty="0"/>
              <a:t> </a:t>
            </a:r>
            <a:r>
              <a:rPr sz="1100" dirty="0"/>
              <a:t>with</a:t>
            </a:r>
            <a:r>
              <a:rPr sz="1100" spc="-40" dirty="0"/>
              <a:t> </a:t>
            </a:r>
            <a:r>
              <a:rPr sz="1100" spc="-60" dirty="0"/>
              <a:t>command</a:t>
            </a:r>
            <a:r>
              <a:rPr sz="1100" spc="-25" dirty="0"/>
              <a:t> </a:t>
            </a:r>
            <a:r>
              <a:rPr sz="1100" spc="-10" dirty="0"/>
              <a:t>groups.</a:t>
            </a:r>
            <a:endParaRPr sz="1100"/>
          </a:p>
          <a:p>
            <a:pPr marL="1879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dirty="0"/>
              <a:t>File</a:t>
            </a:r>
            <a:r>
              <a:rPr sz="1100" spc="-85" dirty="0"/>
              <a:t> </a:t>
            </a:r>
            <a:r>
              <a:rPr sz="1100" spc="-10" dirty="0"/>
              <a:t>Tab:</a:t>
            </a:r>
            <a:r>
              <a:rPr sz="1100" spc="45" dirty="0"/>
              <a:t> </a:t>
            </a:r>
            <a:r>
              <a:rPr sz="1100" spc="-50" dirty="0"/>
              <a:t>Includes</a:t>
            </a:r>
            <a:r>
              <a:rPr sz="1100" spc="-35" dirty="0"/>
              <a:t> </a:t>
            </a:r>
            <a:r>
              <a:rPr sz="1100" spc="-45" dirty="0"/>
              <a:t>commands </a:t>
            </a:r>
            <a:r>
              <a:rPr sz="1100" spc="-10" dirty="0"/>
              <a:t>like</a:t>
            </a:r>
            <a:r>
              <a:rPr sz="1100" spc="-50" dirty="0"/>
              <a:t> </a:t>
            </a:r>
            <a:r>
              <a:rPr sz="1100" spc="-30" dirty="0"/>
              <a:t>New,</a:t>
            </a:r>
            <a:r>
              <a:rPr sz="1100" spc="-55" dirty="0"/>
              <a:t> </a:t>
            </a:r>
            <a:r>
              <a:rPr sz="1100" spc="-25" dirty="0"/>
              <a:t>Open,</a:t>
            </a:r>
            <a:r>
              <a:rPr sz="1100" spc="-50" dirty="0"/>
              <a:t> </a:t>
            </a:r>
            <a:r>
              <a:rPr sz="1100" spc="-40" dirty="0"/>
              <a:t>Save,</a:t>
            </a:r>
            <a:r>
              <a:rPr sz="1100" spc="-50" dirty="0"/>
              <a:t> </a:t>
            </a:r>
            <a:r>
              <a:rPr sz="1100" spc="-10" dirty="0"/>
              <a:t>Close.</a:t>
            </a:r>
            <a:endParaRPr sz="1100"/>
          </a:p>
          <a:p>
            <a:pPr marL="187960" indent="-175260">
              <a:lnSpc>
                <a:spcPct val="100000"/>
              </a:lnSpc>
              <a:spcBef>
                <a:spcPts val="330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spc="-25" dirty="0"/>
              <a:t>Navigation</a:t>
            </a:r>
            <a:r>
              <a:rPr sz="1100" spc="-40" dirty="0"/>
              <a:t> </a:t>
            </a:r>
            <a:r>
              <a:rPr sz="1100" spc="-25" dirty="0"/>
              <a:t>Pane:</a:t>
            </a:r>
            <a:r>
              <a:rPr sz="1100" spc="60" dirty="0"/>
              <a:t> </a:t>
            </a:r>
            <a:r>
              <a:rPr sz="1100" spc="-30" dirty="0"/>
              <a:t>Displays</a:t>
            </a:r>
            <a:r>
              <a:rPr sz="1100" spc="-35" dirty="0"/>
              <a:t> </a:t>
            </a:r>
            <a:r>
              <a:rPr sz="1100" spc="-45" dirty="0"/>
              <a:t>database</a:t>
            </a:r>
            <a:r>
              <a:rPr sz="1100" spc="-35" dirty="0"/>
              <a:t> objects (Tables,</a:t>
            </a:r>
            <a:r>
              <a:rPr sz="1100" spc="-40" dirty="0"/>
              <a:t> </a:t>
            </a:r>
            <a:r>
              <a:rPr sz="1100" spc="-45" dirty="0"/>
              <a:t>Queries,</a:t>
            </a:r>
            <a:r>
              <a:rPr sz="1100" spc="-40" dirty="0"/>
              <a:t> Forms, </a:t>
            </a:r>
            <a:r>
              <a:rPr sz="1100" spc="-10" dirty="0"/>
              <a:t>Reports).</a:t>
            </a:r>
            <a:endParaRPr sz="1100"/>
          </a:p>
          <a:p>
            <a:pPr marL="1879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spc="-25" dirty="0"/>
              <a:t>Navigation</a:t>
            </a:r>
            <a:r>
              <a:rPr sz="1100" spc="-65" dirty="0"/>
              <a:t> </a:t>
            </a:r>
            <a:r>
              <a:rPr sz="1100" spc="-10" dirty="0"/>
              <a:t>Buttons:</a:t>
            </a:r>
            <a:r>
              <a:rPr sz="1100" spc="35" dirty="0"/>
              <a:t> </a:t>
            </a:r>
            <a:r>
              <a:rPr sz="1100" spc="-25" dirty="0"/>
              <a:t>Navigate</a:t>
            </a:r>
            <a:r>
              <a:rPr sz="1100" spc="-45" dirty="0"/>
              <a:t> </a:t>
            </a:r>
            <a:r>
              <a:rPr sz="1100" spc="-50" dirty="0"/>
              <a:t>records</a:t>
            </a:r>
            <a:r>
              <a:rPr sz="1100" spc="-35" dirty="0"/>
              <a:t> </a:t>
            </a:r>
            <a:r>
              <a:rPr sz="1100" dirty="0"/>
              <a:t>at</a:t>
            </a:r>
            <a:r>
              <a:rPr sz="1100" spc="-50" dirty="0"/>
              <a:t> </a:t>
            </a:r>
            <a:r>
              <a:rPr sz="1100" spc="-10" dirty="0"/>
              <a:t>the</a:t>
            </a:r>
            <a:r>
              <a:rPr sz="1100" spc="-45" dirty="0"/>
              <a:t> </a:t>
            </a:r>
            <a:r>
              <a:rPr sz="1100" spc="-10" dirty="0"/>
              <a:t>bottom</a:t>
            </a:r>
            <a:r>
              <a:rPr sz="1100" spc="-45" dirty="0"/>
              <a:t> </a:t>
            </a:r>
            <a:r>
              <a:rPr sz="1100" dirty="0"/>
              <a:t>of</a:t>
            </a:r>
            <a:r>
              <a:rPr sz="1100" spc="-50" dirty="0"/>
              <a:t> </a:t>
            </a:r>
            <a:r>
              <a:rPr sz="1100" spc="-10" dirty="0"/>
              <a:t>the</a:t>
            </a:r>
            <a:r>
              <a:rPr sz="1100" spc="-50" dirty="0"/>
              <a:t> </a:t>
            </a:r>
            <a:r>
              <a:rPr sz="1100" spc="-55" dirty="0"/>
              <a:t>work</a:t>
            </a:r>
            <a:r>
              <a:rPr sz="1100" spc="-30" dirty="0"/>
              <a:t> </a:t>
            </a:r>
            <a:r>
              <a:rPr sz="1100" spc="-10" dirty="0"/>
              <a:t>area.</a:t>
            </a:r>
            <a:endParaRPr sz="1100"/>
          </a:p>
          <a:p>
            <a:pPr marL="187960" indent="-175260">
              <a:lnSpc>
                <a:spcPct val="100000"/>
              </a:lnSpc>
              <a:spcBef>
                <a:spcPts val="335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spc="-10" dirty="0"/>
              <a:t>Tab</a:t>
            </a:r>
            <a:r>
              <a:rPr sz="1100" spc="-55" dirty="0"/>
              <a:t> </a:t>
            </a:r>
            <a:r>
              <a:rPr sz="1100" dirty="0"/>
              <a:t>Bar:</a:t>
            </a:r>
            <a:r>
              <a:rPr sz="1100" spc="50" dirty="0"/>
              <a:t> </a:t>
            </a:r>
            <a:r>
              <a:rPr sz="1100" spc="-30" dirty="0"/>
              <a:t>Displays</a:t>
            </a:r>
            <a:r>
              <a:rPr sz="1100" spc="-50" dirty="0"/>
              <a:t> open</a:t>
            </a:r>
            <a:r>
              <a:rPr sz="1100" spc="-35" dirty="0"/>
              <a:t> </a:t>
            </a:r>
            <a:r>
              <a:rPr sz="1100" spc="-45" dirty="0"/>
              <a:t>database </a:t>
            </a:r>
            <a:r>
              <a:rPr sz="1100" spc="-10" dirty="0"/>
              <a:t>objects.</a:t>
            </a:r>
            <a:endParaRPr sz="1100"/>
          </a:p>
          <a:p>
            <a:pPr marL="187960" indent="-175260">
              <a:lnSpc>
                <a:spcPct val="100000"/>
              </a:lnSpc>
              <a:spcBef>
                <a:spcPts val="334"/>
              </a:spcBef>
              <a:buFont typeface="Cambria"/>
              <a:buChar char="►"/>
              <a:tabLst>
                <a:tab pos="187960" algn="l"/>
              </a:tabLst>
            </a:pPr>
            <a:r>
              <a:rPr sz="1100" spc="-10" dirty="0"/>
              <a:t>Status</a:t>
            </a:r>
            <a:r>
              <a:rPr sz="1100" spc="-45" dirty="0"/>
              <a:t> </a:t>
            </a:r>
            <a:r>
              <a:rPr sz="1100" dirty="0"/>
              <a:t>Bar:</a:t>
            </a:r>
            <a:r>
              <a:rPr sz="1100" spc="55" dirty="0"/>
              <a:t> </a:t>
            </a:r>
            <a:r>
              <a:rPr sz="1100" spc="-45" dirty="0"/>
              <a:t>Shows </a:t>
            </a:r>
            <a:r>
              <a:rPr sz="1100" spc="-25" dirty="0"/>
              <a:t>active</a:t>
            </a:r>
            <a:r>
              <a:rPr sz="1100" spc="-35" dirty="0"/>
              <a:t> </a:t>
            </a:r>
            <a:r>
              <a:rPr sz="1100" spc="-30" dirty="0"/>
              <a:t>view</a:t>
            </a:r>
            <a:r>
              <a:rPr sz="1100" spc="-40" dirty="0"/>
              <a:t> and</a:t>
            </a:r>
            <a:r>
              <a:rPr sz="1100" spc="-45" dirty="0"/>
              <a:t> </a:t>
            </a:r>
            <a:r>
              <a:rPr sz="1100" spc="-50" dirty="0"/>
              <a:t>view-</a:t>
            </a:r>
            <a:r>
              <a:rPr sz="1100" spc="-35" dirty="0"/>
              <a:t>switching</a:t>
            </a:r>
            <a:r>
              <a:rPr sz="1100" spc="-45" dirty="0"/>
              <a:t> </a:t>
            </a:r>
            <a:r>
              <a:rPr sz="1100" spc="-10" dirty="0"/>
              <a:t>buttons.</a:t>
            </a:r>
            <a:endParaRPr sz="1100"/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942975"/>
            <a:ext cx="2379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Starting</a:t>
            </a:r>
            <a:r>
              <a:rPr spc="-65" dirty="0"/>
              <a:t> </a:t>
            </a:r>
            <a:r>
              <a:rPr spc="-30" dirty="0"/>
              <a:t>and</a:t>
            </a:r>
            <a:r>
              <a:rPr spc="-60" dirty="0"/>
              <a:t> </a:t>
            </a:r>
            <a:r>
              <a:rPr spc="-20" dirty="0"/>
              <a:t>Using</a:t>
            </a:r>
            <a:r>
              <a:rPr spc="-65" dirty="0"/>
              <a:t> </a:t>
            </a:r>
            <a:r>
              <a:rPr spc="-45" dirty="0"/>
              <a:t>Access</a:t>
            </a:r>
            <a:r>
              <a:rPr spc="-55" dirty="0"/>
              <a:t> </a:t>
            </a:r>
            <a:r>
              <a:rPr spc="-25" dirty="0"/>
              <a:t>2016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1190787"/>
            <a:ext cx="4168140" cy="17062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14" dirty="0">
                <a:latin typeface="Arial Black"/>
                <a:cs typeface="Arial Black"/>
              </a:rPr>
              <a:t>Starting</a:t>
            </a:r>
            <a:r>
              <a:rPr sz="1100" spc="65" dirty="0">
                <a:latin typeface="Arial Black"/>
                <a:cs typeface="Arial Black"/>
              </a:rPr>
              <a:t> </a:t>
            </a:r>
            <a:r>
              <a:rPr sz="1100" spc="-195" dirty="0">
                <a:latin typeface="Arial Black"/>
                <a:cs typeface="Arial Black"/>
              </a:rPr>
              <a:t>Access</a:t>
            </a:r>
            <a:r>
              <a:rPr sz="1100" spc="65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Arial Black"/>
                <a:cs typeface="Arial Black"/>
              </a:rPr>
              <a:t>2016:</a:t>
            </a:r>
            <a:endParaRPr sz="1100">
              <a:latin typeface="Arial Black"/>
              <a:cs typeface="Arial Black"/>
            </a:endParaRPr>
          </a:p>
          <a:p>
            <a:pPr marL="289560" indent="-177165">
              <a:lnSpc>
                <a:spcPct val="100000"/>
              </a:lnSpc>
              <a:spcBef>
                <a:spcPts val="334"/>
              </a:spcBef>
              <a:buClr>
                <a:srgbClr val="3333B2"/>
              </a:buClr>
              <a:buAutoNum type="arabicPeriod"/>
              <a:tabLst>
                <a:tab pos="289560" algn="l"/>
              </a:tabLst>
            </a:pPr>
            <a:r>
              <a:rPr sz="1100" dirty="0">
                <a:latin typeface="Tahoma"/>
                <a:cs typeface="Tahoma"/>
              </a:rPr>
              <a:t>Click Start &gt;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Access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2016.</a:t>
            </a:r>
            <a:endParaRPr sz="1100">
              <a:latin typeface="Tahoma"/>
              <a:cs typeface="Tahoma"/>
            </a:endParaRPr>
          </a:p>
          <a:p>
            <a:pPr marL="289560" indent="-177165">
              <a:lnSpc>
                <a:spcPct val="100000"/>
              </a:lnSpc>
              <a:spcBef>
                <a:spcPts val="330"/>
              </a:spcBef>
              <a:buClr>
                <a:srgbClr val="3333B2"/>
              </a:buClr>
              <a:buAutoNum type="arabicPeriod"/>
              <a:tabLst>
                <a:tab pos="289560" algn="l"/>
              </a:tabLst>
            </a:pPr>
            <a:r>
              <a:rPr sz="1100" spc="-25" dirty="0">
                <a:latin typeface="Tahoma"/>
                <a:cs typeface="Tahoma"/>
              </a:rPr>
              <a:t>Select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Blank</a:t>
            </a:r>
            <a:r>
              <a:rPr sz="1100" spc="-40" dirty="0">
                <a:latin typeface="Tahoma"/>
                <a:cs typeface="Tahoma"/>
              </a:rPr>
              <a:t> desktop</a:t>
            </a:r>
            <a:r>
              <a:rPr sz="1100" spc="-45" dirty="0">
                <a:latin typeface="Tahoma"/>
                <a:cs typeface="Tahoma"/>
              </a:rPr>
              <a:t> database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or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template.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125" dirty="0">
                <a:latin typeface="Arial Black"/>
                <a:cs typeface="Arial Black"/>
              </a:rPr>
              <a:t>Adding</a:t>
            </a:r>
            <a:r>
              <a:rPr sz="1100" spc="60" dirty="0">
                <a:latin typeface="Arial Black"/>
                <a:cs typeface="Arial Black"/>
              </a:rPr>
              <a:t> </a:t>
            </a:r>
            <a:r>
              <a:rPr sz="1100" spc="-10" dirty="0">
                <a:latin typeface="Arial Black"/>
                <a:cs typeface="Arial Black"/>
              </a:rPr>
              <a:t>Fields:</a:t>
            </a:r>
            <a:endParaRPr sz="1100">
              <a:latin typeface="Arial Black"/>
              <a:cs typeface="Arial Black"/>
            </a:endParaRPr>
          </a:p>
          <a:p>
            <a:pPr marL="289560" lvl="1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289560" algn="l"/>
              </a:tabLst>
            </a:pPr>
            <a:r>
              <a:rPr sz="1100" spc="-10" dirty="0">
                <a:latin typeface="Tahoma"/>
                <a:cs typeface="Tahoma"/>
              </a:rPr>
              <a:t>Switch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Datasheet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View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(Home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tab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&gt;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View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&gt;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Datasheet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View).</a:t>
            </a:r>
            <a:endParaRPr sz="1100">
              <a:latin typeface="Tahoma"/>
              <a:cs typeface="Tahoma"/>
            </a:endParaRPr>
          </a:p>
          <a:p>
            <a:pPr marL="289560" lvl="1" indent="-177165">
              <a:lnSpc>
                <a:spcPct val="100000"/>
              </a:lnSpc>
              <a:spcBef>
                <a:spcPts val="334"/>
              </a:spcBef>
              <a:buClr>
                <a:srgbClr val="3333B2"/>
              </a:buClr>
              <a:buAutoNum type="arabicPeriod"/>
              <a:tabLst>
                <a:tab pos="289560" algn="l"/>
              </a:tabLst>
            </a:pPr>
            <a:r>
              <a:rPr sz="1100" dirty="0">
                <a:latin typeface="Tahoma"/>
                <a:cs typeface="Tahoma"/>
              </a:rPr>
              <a:t>Click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Add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Existing</a:t>
            </a:r>
            <a:r>
              <a:rPr sz="1100" spc="-20" dirty="0">
                <a:latin typeface="Tahoma"/>
                <a:cs typeface="Tahoma"/>
              </a:rPr>
              <a:t> Fields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(Form Tools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&gt;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Datasheet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tab).</a:t>
            </a:r>
            <a:endParaRPr sz="1100">
              <a:latin typeface="Tahoma"/>
              <a:cs typeface="Tahoma"/>
            </a:endParaRPr>
          </a:p>
          <a:p>
            <a:pPr marL="289560" lvl="1" indent="-177165">
              <a:lnSpc>
                <a:spcPct val="100000"/>
              </a:lnSpc>
              <a:spcBef>
                <a:spcPts val="330"/>
              </a:spcBef>
              <a:buClr>
                <a:srgbClr val="3333B2"/>
              </a:buClr>
              <a:buAutoNum type="arabicPeriod"/>
              <a:tabLst>
                <a:tab pos="289560" algn="l"/>
              </a:tabLst>
            </a:pPr>
            <a:r>
              <a:rPr sz="1100" spc="-10" dirty="0">
                <a:latin typeface="Tahoma"/>
                <a:cs typeface="Tahoma"/>
              </a:rPr>
              <a:t>Drag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fields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the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table.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70" dirty="0">
                <a:latin typeface="Arial Black"/>
                <a:cs typeface="Arial Black"/>
              </a:rPr>
              <a:t>Note:</a:t>
            </a:r>
            <a:r>
              <a:rPr sz="1100" spc="15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Tahoma"/>
                <a:cs typeface="Tahoma"/>
              </a:rPr>
              <a:t>Enable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content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only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from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secure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template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sources.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8667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Lab</a:t>
            </a:r>
            <a:r>
              <a:rPr spc="-65" dirty="0"/>
              <a:t> </a:t>
            </a:r>
            <a:r>
              <a:rPr dirty="0"/>
              <a:t>Activity:</a:t>
            </a:r>
            <a:r>
              <a:rPr spc="65" dirty="0"/>
              <a:t> </a:t>
            </a:r>
            <a:r>
              <a:rPr spc="-25" dirty="0"/>
              <a:t>Creating</a:t>
            </a:r>
            <a:r>
              <a:rPr spc="-70" dirty="0"/>
              <a:t> </a:t>
            </a:r>
            <a:r>
              <a:rPr dirty="0"/>
              <a:t>a</a:t>
            </a:r>
            <a:r>
              <a:rPr spc="-65" dirty="0"/>
              <a:t> </a:t>
            </a:r>
            <a:r>
              <a:rPr spc="-45" dirty="0"/>
              <a:t>Residents</a:t>
            </a:r>
            <a:r>
              <a:rPr spc="-60" dirty="0"/>
              <a:t> </a:t>
            </a:r>
            <a:r>
              <a:rPr spc="-20" dirty="0"/>
              <a:t>Table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9230" marR="23495" indent="-177165">
              <a:lnSpc>
                <a:spcPct val="102600"/>
              </a:lnSpc>
              <a:spcBef>
                <a:spcPts val="55"/>
              </a:spcBef>
              <a:buClr>
                <a:srgbClr val="3333B2"/>
              </a:buClr>
              <a:buAutoNum type="arabicPeriod"/>
              <a:tabLst>
                <a:tab pos="189230" algn="l"/>
              </a:tabLst>
            </a:pPr>
            <a:r>
              <a:rPr spc="-20" dirty="0"/>
              <a:t>Open</a:t>
            </a:r>
            <a:r>
              <a:rPr spc="-25" dirty="0"/>
              <a:t> </a:t>
            </a:r>
            <a:r>
              <a:rPr spc="-45" dirty="0"/>
              <a:t>Access</a:t>
            </a:r>
            <a:r>
              <a:rPr spc="-30" dirty="0"/>
              <a:t> </a:t>
            </a:r>
            <a:r>
              <a:rPr spc="-55" dirty="0"/>
              <a:t>2016,</a:t>
            </a:r>
            <a:r>
              <a:rPr spc="-30" dirty="0"/>
              <a:t> select</a:t>
            </a:r>
            <a:r>
              <a:rPr spc="-25" dirty="0"/>
              <a:t> </a:t>
            </a:r>
            <a:r>
              <a:rPr dirty="0"/>
              <a:t>Blank</a:t>
            </a:r>
            <a:r>
              <a:rPr spc="-30" dirty="0"/>
              <a:t> </a:t>
            </a:r>
            <a:r>
              <a:rPr spc="-40" dirty="0"/>
              <a:t>desktop</a:t>
            </a:r>
            <a:r>
              <a:rPr spc="-25" dirty="0"/>
              <a:t> </a:t>
            </a:r>
            <a:r>
              <a:rPr spc="-45" dirty="0"/>
              <a:t>database,</a:t>
            </a:r>
            <a:r>
              <a:rPr spc="-25" dirty="0"/>
              <a:t> </a:t>
            </a:r>
            <a:r>
              <a:rPr spc="-60" dirty="0"/>
              <a:t>name</a:t>
            </a:r>
            <a:r>
              <a:rPr spc="-2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spc="-25" dirty="0"/>
              <a:t>“Residents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ABC </a:t>
            </a:r>
            <a:r>
              <a:rPr spc="-10" dirty="0"/>
              <a:t>Society.”</a:t>
            </a:r>
          </a:p>
          <a:p>
            <a:pPr marL="189865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189865" algn="l"/>
              </a:tabLst>
            </a:pPr>
            <a:r>
              <a:rPr spc="-35" dirty="0"/>
              <a:t>Save</a:t>
            </a:r>
            <a:r>
              <a:rPr spc="-45" dirty="0"/>
              <a:t> </a:t>
            </a:r>
            <a:r>
              <a:rPr spc="-20" dirty="0"/>
              <a:t>table</a:t>
            </a:r>
            <a:r>
              <a:rPr spc="-45" dirty="0"/>
              <a:t> </a:t>
            </a:r>
            <a:r>
              <a:rPr spc="-30" dirty="0"/>
              <a:t>as</a:t>
            </a:r>
            <a:r>
              <a:rPr spc="-50" dirty="0"/>
              <a:t> </a:t>
            </a:r>
            <a:r>
              <a:rPr spc="-25" dirty="0"/>
              <a:t>“Residents</a:t>
            </a:r>
            <a:r>
              <a:rPr spc="-45" dirty="0"/>
              <a:t> </a:t>
            </a:r>
            <a:r>
              <a:rPr spc="-20" dirty="0"/>
              <a:t>Info”</a:t>
            </a:r>
            <a:r>
              <a:rPr spc="-50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spc="-30" dirty="0"/>
              <a:t>Design</a:t>
            </a:r>
            <a:r>
              <a:rPr spc="-45" dirty="0"/>
              <a:t> </a:t>
            </a:r>
            <a:r>
              <a:rPr spc="-10" dirty="0"/>
              <a:t>View.</a:t>
            </a:r>
          </a:p>
          <a:p>
            <a:pPr marL="189230" marR="5080" indent="-177165">
              <a:lnSpc>
                <a:spcPct val="102600"/>
              </a:lnSpc>
              <a:spcBef>
                <a:spcPts val="300"/>
              </a:spcBef>
              <a:buClr>
                <a:srgbClr val="3333B2"/>
              </a:buClr>
              <a:buAutoNum type="arabicPeriod"/>
              <a:tabLst>
                <a:tab pos="189230" algn="l"/>
              </a:tabLst>
            </a:pPr>
            <a:r>
              <a:rPr spc="-25" dirty="0"/>
              <a:t>Define</a:t>
            </a:r>
            <a:r>
              <a:rPr spc="-45" dirty="0"/>
              <a:t> </a:t>
            </a:r>
            <a:r>
              <a:rPr spc="-35" dirty="0"/>
              <a:t>fields:</a:t>
            </a:r>
            <a:r>
              <a:rPr spc="60" dirty="0"/>
              <a:t> </a:t>
            </a:r>
            <a:r>
              <a:rPr spc="-35" dirty="0"/>
              <a:t>House</a:t>
            </a:r>
            <a:r>
              <a:rPr spc="-40" dirty="0"/>
              <a:t> </a:t>
            </a:r>
            <a:r>
              <a:rPr dirty="0"/>
              <a:t>No</a:t>
            </a:r>
            <a:r>
              <a:rPr spc="-45" dirty="0"/>
              <a:t> </a:t>
            </a:r>
            <a:r>
              <a:rPr spc="-20" dirty="0"/>
              <a:t>(Primary</a:t>
            </a:r>
            <a:r>
              <a:rPr spc="-45" dirty="0"/>
              <a:t> </a:t>
            </a:r>
            <a:r>
              <a:rPr dirty="0"/>
              <a:t>Key),</a:t>
            </a:r>
            <a:r>
              <a:rPr spc="-45" dirty="0"/>
              <a:t> </a:t>
            </a:r>
            <a:r>
              <a:rPr dirty="0"/>
              <a:t>First</a:t>
            </a:r>
            <a:r>
              <a:rPr spc="-45" dirty="0"/>
              <a:t> </a:t>
            </a:r>
            <a:r>
              <a:rPr spc="-35" dirty="0"/>
              <a:t>Name,</a:t>
            </a:r>
            <a:r>
              <a:rPr spc="-45" dirty="0"/>
              <a:t> </a:t>
            </a:r>
            <a:r>
              <a:rPr dirty="0"/>
              <a:t>Last</a:t>
            </a:r>
            <a:r>
              <a:rPr spc="-40" dirty="0"/>
              <a:t> </a:t>
            </a:r>
            <a:r>
              <a:rPr spc="-35" dirty="0"/>
              <a:t>Name,</a:t>
            </a:r>
            <a:r>
              <a:rPr spc="-45" dirty="0"/>
              <a:t> </a:t>
            </a:r>
            <a:r>
              <a:rPr spc="-10" dirty="0"/>
              <a:t>Age</a:t>
            </a:r>
            <a:r>
              <a:rPr spc="-40" dirty="0"/>
              <a:t> </a:t>
            </a:r>
            <a:r>
              <a:rPr spc="-10" dirty="0"/>
              <a:t>(Default: </a:t>
            </a:r>
            <a:r>
              <a:rPr spc="-25" dirty="0"/>
              <a:t>21),</a:t>
            </a:r>
            <a:r>
              <a:rPr spc="-60" dirty="0"/>
              <a:t> </a:t>
            </a:r>
            <a:r>
              <a:rPr spc="-10" dirty="0"/>
              <a:t>Occupation.</a:t>
            </a:r>
          </a:p>
          <a:p>
            <a:pPr marL="189865" indent="-177165">
              <a:lnSpc>
                <a:spcPct val="100000"/>
              </a:lnSpc>
              <a:spcBef>
                <a:spcPts val="330"/>
              </a:spcBef>
              <a:buClr>
                <a:srgbClr val="3333B2"/>
              </a:buClr>
              <a:buAutoNum type="arabicPeriod"/>
              <a:tabLst>
                <a:tab pos="189865" algn="l"/>
              </a:tabLst>
            </a:pPr>
            <a:r>
              <a:rPr spc="-10" dirty="0"/>
              <a:t>Switch</a:t>
            </a:r>
            <a:r>
              <a:rPr spc="-4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spc="-35" dirty="0"/>
              <a:t>Datasheet</a:t>
            </a:r>
            <a:r>
              <a:rPr spc="-40" dirty="0"/>
              <a:t> </a:t>
            </a:r>
            <a:r>
              <a:rPr spc="-20" dirty="0"/>
              <a:t>View,</a:t>
            </a:r>
            <a:r>
              <a:rPr spc="-30" dirty="0"/>
              <a:t> </a:t>
            </a:r>
            <a:r>
              <a:rPr spc="-45" dirty="0"/>
              <a:t>enter</a:t>
            </a:r>
            <a:r>
              <a:rPr spc="-40" dirty="0"/>
              <a:t> </a:t>
            </a:r>
            <a:r>
              <a:rPr dirty="0"/>
              <a:t>at</a:t>
            </a:r>
            <a:r>
              <a:rPr spc="-40" dirty="0"/>
              <a:t> </a:t>
            </a:r>
            <a:r>
              <a:rPr spc="-20" dirty="0"/>
              <a:t>least</a:t>
            </a:r>
            <a:r>
              <a:rPr spc="-35" dirty="0"/>
              <a:t> </a:t>
            </a:r>
            <a:r>
              <a:rPr dirty="0"/>
              <a:t>5</a:t>
            </a:r>
            <a:r>
              <a:rPr spc="-35" dirty="0"/>
              <a:t> </a:t>
            </a:r>
            <a:r>
              <a:rPr spc="-50" dirty="0"/>
              <a:t>records</a:t>
            </a:r>
            <a:r>
              <a:rPr spc="-40" dirty="0"/>
              <a:t> </a:t>
            </a:r>
            <a:r>
              <a:rPr spc="-10" dirty="0"/>
              <a:t>(no</a:t>
            </a:r>
            <a:r>
              <a:rPr spc="-35" dirty="0"/>
              <a:t> </a:t>
            </a:r>
            <a:r>
              <a:rPr spc="-20" dirty="0"/>
              <a:t>blank</a:t>
            </a:r>
            <a:r>
              <a:rPr spc="-40" dirty="0"/>
              <a:t> </a:t>
            </a:r>
            <a:r>
              <a:rPr spc="-10" dirty="0"/>
              <a:t>fields).</a:t>
            </a:r>
          </a:p>
          <a:p>
            <a:pPr marL="189865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189865" algn="l"/>
              </a:tabLst>
            </a:pPr>
            <a:r>
              <a:rPr dirty="0"/>
              <a:t>Sort</a:t>
            </a:r>
            <a:r>
              <a:rPr spc="-65" dirty="0"/>
              <a:t> </a:t>
            </a:r>
            <a:r>
              <a:rPr spc="-20" dirty="0"/>
              <a:t>table</a:t>
            </a:r>
            <a:r>
              <a:rPr spc="-60" dirty="0"/>
              <a:t> </a:t>
            </a:r>
            <a:r>
              <a:rPr spc="-30" dirty="0"/>
              <a:t>by</a:t>
            </a:r>
            <a:r>
              <a:rPr spc="-55" dirty="0"/>
              <a:t> </a:t>
            </a:r>
            <a:r>
              <a:rPr spc="-10" dirty="0"/>
              <a:t>Age</a:t>
            </a:r>
            <a:r>
              <a:rPr spc="-60" dirty="0"/>
              <a:t> </a:t>
            </a:r>
            <a:r>
              <a:rPr spc="-10" dirty="0"/>
              <a:t>(ascending).</a:t>
            </a:r>
          </a:p>
          <a:p>
            <a:pPr marL="189865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189865" algn="l"/>
              </a:tabLst>
            </a:pPr>
            <a:r>
              <a:rPr dirty="0"/>
              <a:t>Filter</a:t>
            </a:r>
            <a:r>
              <a:rPr spc="-25" dirty="0"/>
              <a:t> </a:t>
            </a:r>
            <a:r>
              <a:rPr spc="-45" dirty="0"/>
              <a:t>residents</a:t>
            </a:r>
            <a:r>
              <a:rPr spc="-25" dirty="0"/>
              <a:t> </a:t>
            </a:r>
            <a:r>
              <a:rPr spc="-60" dirty="0"/>
              <a:t>aged</a:t>
            </a:r>
            <a:r>
              <a:rPr spc="-25" dirty="0"/>
              <a:t> </a:t>
            </a:r>
            <a:r>
              <a:rPr spc="-10" dirty="0"/>
              <a:t>35–50.</a:t>
            </a:r>
          </a:p>
          <a:p>
            <a:pPr marL="189865" indent="-177165">
              <a:lnSpc>
                <a:spcPct val="100000"/>
              </a:lnSpc>
              <a:spcBef>
                <a:spcPts val="335"/>
              </a:spcBef>
              <a:buClr>
                <a:srgbClr val="3333B2"/>
              </a:buClr>
              <a:buAutoNum type="arabicPeriod"/>
              <a:tabLst>
                <a:tab pos="189865" algn="l"/>
              </a:tabLst>
            </a:pPr>
            <a:r>
              <a:rPr spc="-35" dirty="0"/>
              <a:t>Save</a:t>
            </a:r>
            <a:r>
              <a:rPr spc="-5" dirty="0"/>
              <a:t> </a:t>
            </a:r>
            <a:r>
              <a:rPr spc="-40" dirty="0"/>
              <a:t>and</a:t>
            </a:r>
            <a:r>
              <a:rPr spc="-5" dirty="0"/>
              <a:t> </a:t>
            </a:r>
            <a:r>
              <a:rPr spc="-35" dirty="0"/>
              <a:t>close</a:t>
            </a:r>
            <a:r>
              <a:rPr spc="-5" dirty="0"/>
              <a:t> </a:t>
            </a:r>
            <a:r>
              <a:rPr spc="-45" dirty="0"/>
              <a:t>Access</a:t>
            </a:r>
            <a:r>
              <a:rPr spc="-5" dirty="0"/>
              <a:t> </a:t>
            </a:r>
            <a:r>
              <a:rPr spc="-50" dirty="0"/>
              <a:t>2016</a:t>
            </a:r>
            <a:r>
              <a:rPr spc="-5" dirty="0"/>
              <a:t> </a:t>
            </a:r>
            <a:r>
              <a:rPr dirty="0"/>
              <a:t>(File</a:t>
            </a:r>
            <a:r>
              <a:rPr spc="-5" dirty="0"/>
              <a:t> </a:t>
            </a:r>
            <a:r>
              <a:rPr dirty="0"/>
              <a:t>&gt;</a:t>
            </a:r>
            <a:r>
              <a:rPr spc="-5" dirty="0"/>
              <a:t> </a:t>
            </a:r>
            <a:r>
              <a:rPr spc="-20" dirty="0"/>
              <a:t>Close</a:t>
            </a:r>
            <a:r>
              <a:rPr dirty="0"/>
              <a:t> </a:t>
            </a:r>
            <a:r>
              <a:rPr spc="-20" dirty="0"/>
              <a:t>or</a:t>
            </a:r>
            <a:r>
              <a:rPr spc="-10" dirty="0"/>
              <a:t> </a:t>
            </a:r>
            <a:r>
              <a:rPr dirty="0"/>
              <a:t>Alt</a:t>
            </a:r>
            <a:r>
              <a:rPr spc="-5" dirty="0"/>
              <a:t> </a:t>
            </a:r>
            <a:r>
              <a:rPr dirty="0"/>
              <a:t>+ </a:t>
            </a:r>
            <a:r>
              <a:rPr spc="-20" dirty="0"/>
              <a:t>F4).</a:t>
            </a: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00" y="942975"/>
            <a:ext cx="33750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Flat</a:t>
            </a:r>
            <a:r>
              <a:rPr spc="-35" dirty="0"/>
              <a:t> </a:t>
            </a:r>
            <a:r>
              <a:rPr dirty="0"/>
              <a:t>File</a:t>
            </a:r>
            <a:r>
              <a:rPr spc="-30" dirty="0"/>
              <a:t> </a:t>
            </a:r>
            <a:r>
              <a:rPr dirty="0"/>
              <a:t>vs.</a:t>
            </a:r>
            <a:r>
              <a:rPr spc="105" dirty="0"/>
              <a:t> </a:t>
            </a:r>
            <a:r>
              <a:rPr spc="-25" dirty="0"/>
              <a:t>Relational</a:t>
            </a:r>
            <a:r>
              <a:rPr spc="-30" dirty="0"/>
              <a:t> Database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3214" y="1307603"/>
            <a:ext cx="2294255" cy="1224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85" dirty="0">
                <a:latin typeface="Arial Black"/>
                <a:cs typeface="Arial Black"/>
              </a:rPr>
              <a:t>Flat</a:t>
            </a:r>
            <a:r>
              <a:rPr sz="1100" dirty="0">
                <a:latin typeface="Arial Black"/>
                <a:cs typeface="Arial Black"/>
              </a:rPr>
              <a:t> </a:t>
            </a:r>
            <a:r>
              <a:rPr sz="1100" spc="-100" dirty="0">
                <a:latin typeface="Arial Black"/>
                <a:cs typeface="Arial Black"/>
              </a:rPr>
              <a:t>File</a:t>
            </a:r>
            <a:r>
              <a:rPr sz="1100" spc="10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Arial Black"/>
                <a:cs typeface="Arial Black"/>
              </a:rPr>
              <a:t>Database</a:t>
            </a:r>
            <a:endParaRPr sz="1100">
              <a:latin typeface="Arial Black"/>
              <a:cs typeface="Arial Black"/>
            </a:endParaRPr>
          </a:p>
          <a:p>
            <a:pPr marL="12700" marR="5080">
              <a:lnSpc>
                <a:spcPct val="102600"/>
              </a:lnSpc>
            </a:pPr>
            <a:r>
              <a:rPr sz="1100" spc="-25" dirty="0">
                <a:latin typeface="Tahoma"/>
                <a:cs typeface="Tahoma"/>
              </a:rPr>
              <a:t>Stores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data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single</a:t>
            </a:r>
            <a:r>
              <a:rPr sz="1100" spc="-10" dirty="0">
                <a:latin typeface="Tahoma"/>
                <a:cs typeface="Tahoma"/>
              </a:rPr>
              <a:t> table </a:t>
            </a:r>
            <a:r>
              <a:rPr sz="1100" spc="-30" dirty="0">
                <a:latin typeface="Tahoma"/>
                <a:cs typeface="Tahoma"/>
              </a:rPr>
              <a:t>(e.g.,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MS </a:t>
            </a:r>
            <a:r>
              <a:rPr sz="1100" spc="-10" dirty="0">
                <a:latin typeface="Tahoma"/>
                <a:cs typeface="Tahoma"/>
              </a:rPr>
              <a:t>Excel).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Tahoma"/>
                <a:cs typeface="Tahoma"/>
              </a:rPr>
              <a:t>Prone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to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redundancy.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Tahoma"/>
                <a:cs typeface="Tahoma"/>
              </a:rPr>
              <a:t>Limited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manipulation</a:t>
            </a:r>
            <a:r>
              <a:rPr sz="1100" spc="-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capabilities.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100" spc="-20" dirty="0">
                <a:latin typeface="Tahoma"/>
                <a:cs typeface="Tahoma"/>
              </a:rPr>
              <a:t>Suitable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for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simple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data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storage.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2095" y="1307603"/>
            <a:ext cx="2294890" cy="1396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0"/>
              </a:spcBef>
            </a:pPr>
            <a:r>
              <a:rPr sz="1100" spc="-125" dirty="0">
                <a:latin typeface="Arial Black"/>
                <a:cs typeface="Arial Black"/>
              </a:rPr>
              <a:t>Relational</a:t>
            </a:r>
            <a:r>
              <a:rPr sz="1100" spc="70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Arial Black"/>
                <a:cs typeface="Arial Black"/>
              </a:rPr>
              <a:t>Database</a:t>
            </a:r>
            <a:endParaRPr sz="1100">
              <a:latin typeface="Arial Black"/>
              <a:cs typeface="Arial Black"/>
            </a:endParaRPr>
          </a:p>
          <a:p>
            <a:pPr marL="13335" marR="5080">
              <a:lnSpc>
                <a:spcPct val="102600"/>
              </a:lnSpc>
            </a:pPr>
            <a:r>
              <a:rPr sz="1100" spc="-10" dirty="0">
                <a:latin typeface="Tahoma"/>
                <a:cs typeface="Tahoma"/>
              </a:rPr>
              <a:t>Stores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data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multiple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related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tables </a:t>
            </a:r>
            <a:r>
              <a:rPr sz="1100" spc="-40" dirty="0">
                <a:latin typeface="Tahoma"/>
                <a:cs typeface="Tahoma"/>
              </a:rPr>
              <a:t>(e.g.,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MS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Access).</a:t>
            </a:r>
            <a:endParaRPr sz="1100">
              <a:latin typeface="Tahoma"/>
              <a:cs typeface="Tahoma"/>
            </a:endParaRPr>
          </a:p>
          <a:p>
            <a:pPr marL="12700" marR="5080" indent="635">
              <a:lnSpc>
                <a:spcPct val="102600"/>
              </a:lnSpc>
            </a:pPr>
            <a:r>
              <a:rPr sz="1100" spc="-45" dirty="0">
                <a:latin typeface="Tahoma"/>
                <a:cs typeface="Tahoma"/>
              </a:rPr>
              <a:t>Reduces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redundancy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via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relationships. </a:t>
            </a:r>
            <a:r>
              <a:rPr sz="1100" spc="-30" dirty="0">
                <a:latin typeface="Tahoma"/>
                <a:cs typeface="Tahoma"/>
              </a:rPr>
              <a:t>Supports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complex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queries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and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relation- </a:t>
            </a:r>
            <a:r>
              <a:rPr sz="1100" spc="-10" dirty="0">
                <a:latin typeface="Tahoma"/>
                <a:cs typeface="Tahoma"/>
              </a:rPr>
              <a:t>ships.</a:t>
            </a:r>
            <a:endParaRPr sz="1100">
              <a:latin typeface="Tahoma"/>
              <a:cs typeface="Tahoma"/>
            </a:endParaRPr>
          </a:p>
          <a:p>
            <a:pPr marL="13335" marR="5080">
              <a:lnSpc>
                <a:spcPct val="102600"/>
              </a:lnSpc>
            </a:pPr>
            <a:r>
              <a:rPr sz="1100" spc="-65" dirty="0">
                <a:latin typeface="Tahoma"/>
                <a:cs typeface="Tahoma"/>
              </a:rPr>
              <a:t>Ideal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for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complex,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large-scale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data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man- </a:t>
            </a:r>
            <a:r>
              <a:rPr sz="1100" spc="-10" dirty="0">
                <a:latin typeface="Tahoma"/>
                <a:cs typeface="Tahoma"/>
              </a:rPr>
              <a:t>agement.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Picture 4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91440"/>
            <a:ext cx="731520" cy="731520"/>
          </a:xfrm>
          <a:prstGeom prst="rect">
            <a:avLst/>
          </a:prstGeom>
        </p:spPr>
      </p:pic>
      <p:pic>
        <p:nvPicPr>
          <p:cNvPr id="6" name="Picture 5" descr="log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760" y="91440"/>
            <a:ext cx="1091821" cy="73152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645</Words>
  <Application>Microsoft Office PowerPoint</Application>
  <PresentationFormat>Custom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What is a Database?</vt:lpstr>
      <vt:lpstr>Database Management System (DBMS)</vt:lpstr>
      <vt:lpstr>Relational DBMS and Microsoft Access 2016</vt:lpstr>
      <vt:lpstr>Key Components of Access 2016</vt:lpstr>
      <vt:lpstr>Access 2016 Interface</vt:lpstr>
      <vt:lpstr>Starting and Using Access 2016</vt:lpstr>
      <vt:lpstr>Lab Activity: Creating a Residents Table</vt:lpstr>
      <vt:lpstr>Flat File vs. Relational Database</vt:lpstr>
      <vt:lpstr>Primary Key and Data Operations</vt:lpstr>
      <vt:lpstr>Closing and Opening Databases</vt:lpstr>
      <vt:lpstr>Key Takeaways</vt:lpstr>
      <vt:lpstr>Discussion and 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sns</dc:creator>
  <cp:lastModifiedBy>sns</cp:lastModifiedBy>
  <cp:revision>1</cp:revision>
  <dcterms:created xsi:type="dcterms:W3CDTF">2025-06-02T07:58:46Z</dcterms:created>
  <dcterms:modified xsi:type="dcterms:W3CDTF">2025-06-02T08:18:56Z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2025-06-02T00:00:00Z</vt:filetime>
  </property>
  <property fmtid="{D5CDD505-2E9C-101B-9397-08002B2CF9AE}" pid="3" name="Creator">
    <vt:lpwstr>LaTeX with Beamer class</vt:lpwstr>
  </property>
  <property fmtid="{D5CDD505-2E9C-101B-9397-08002B2CF9AE}" pid="4" name="Producer">
    <vt:lpwstr>xdvipdfmx (20220710)</vt:lpwstr>
  </property>
  <property fmtid="{D5CDD505-2E9C-101B-9397-08002B2CF9AE}" pid="5" name="LastSaved">
    <vt:filetime>2025-06-02T00:00:00Z</vt:filetime>
  </property>
</Properties>
</file>